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477" r:id="rId3"/>
    <p:sldId id="448" r:id="rId4"/>
    <p:sldId id="495" r:id="rId5"/>
    <p:sldId id="494" r:id="rId6"/>
    <p:sldId id="532" r:id="rId7"/>
    <p:sldId id="536" r:id="rId8"/>
    <p:sldId id="568" r:id="rId9"/>
    <p:sldId id="533" r:id="rId10"/>
    <p:sldId id="534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449" r:id="rId23"/>
    <p:sldId id="535" r:id="rId24"/>
    <p:sldId id="450" r:id="rId25"/>
    <p:sldId id="452" r:id="rId26"/>
    <p:sldId id="569" r:id="rId27"/>
    <p:sldId id="521" r:id="rId28"/>
    <p:sldId id="522" r:id="rId29"/>
    <p:sldId id="523" r:id="rId30"/>
    <p:sldId id="453" r:id="rId31"/>
    <p:sldId id="457" r:id="rId32"/>
    <p:sldId id="458" r:id="rId33"/>
    <p:sldId id="407" r:id="rId34"/>
    <p:sldId id="492" r:id="rId35"/>
    <p:sldId id="493" r:id="rId36"/>
    <p:sldId id="358" r:id="rId37"/>
    <p:sldId id="388" r:id="rId38"/>
    <p:sldId id="525" r:id="rId39"/>
    <p:sldId id="526" r:id="rId40"/>
    <p:sldId id="527" r:id="rId41"/>
    <p:sldId id="528" r:id="rId42"/>
    <p:sldId id="529" r:id="rId43"/>
    <p:sldId id="396" r:id="rId44"/>
    <p:sldId id="397" r:id="rId45"/>
    <p:sldId id="399" r:id="rId46"/>
    <p:sldId id="530" r:id="rId47"/>
    <p:sldId id="531" r:id="rId48"/>
    <p:sldId id="400" r:id="rId49"/>
    <p:sldId id="416" r:id="rId50"/>
    <p:sldId id="459" r:id="rId51"/>
    <p:sldId id="467" r:id="rId52"/>
    <p:sldId id="312" r:id="rId53"/>
    <p:sldId id="615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677D-AFDD-4D13-A50E-0F3357730A11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C0DF-083E-486D-A298-AE3293F066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sustech.edu.cn/help/ubuntu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wnload/mor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slstorestorage.blob.core.windows.net/wslblob/wsl_update_arm64.msi" TargetMode="External"/><Relationship Id="rId5" Type="http://schemas.openxmlformats.org/officeDocument/2006/relationships/hyperlink" Target="https://wslstorestorage.blob.core.windows.net/wslblob/wsl_update_x64.msi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</a:rPr>
              <a:t>C/C++</a:t>
            </a:r>
            <a:r>
              <a:rPr lang="zh-CN" altLang="en-US" b="1" dirty="0">
                <a:latin typeface="Franklin Gothic Demi" panose="020B0703020102020204" pitchFamily="34" charset="0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</a:rPr>
              <a:t>Program Design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1, environment configuration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廖琪梅</a:t>
            </a:r>
            <a:r>
              <a:rPr lang="en-US" altLang="zh-CN" dirty="0">
                <a:latin typeface="Franklin Gothic Medium" panose="020B0603020102020204" pitchFamily="34" charset="0"/>
                <a:sym typeface="+mn-ea"/>
              </a:rPr>
              <a:t>, </a:t>
            </a:r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王大兴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2" y="1253331"/>
            <a:ext cx="10515600" cy="1671613"/>
          </a:xfrm>
        </p:spPr>
        <p:txBody>
          <a:bodyPr>
            <a:normAutofit fontScale="975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six</a:t>
            </a:r>
            <a:r>
              <a:rPr lang="en-US" altLang="zh-CN" dirty="0">
                <a:solidFill>
                  <a:schemeClr val="tx1"/>
                </a:solidFill>
              </a:rPr>
              <a:t>: install your Linux distribution of choice:</a:t>
            </a:r>
          </a:p>
          <a:p>
            <a:pPr lvl="1"/>
            <a:r>
              <a:rPr lang="en-US" altLang="zh-CN" dirty="0"/>
              <a:t>Open the </a:t>
            </a:r>
            <a:r>
              <a:rPr lang="en-US" altLang="zh-CN" b="1" dirty="0"/>
              <a:t>Microsoft Store </a:t>
            </a:r>
            <a:r>
              <a:rPr lang="en-US" altLang="zh-CN" dirty="0"/>
              <a:t>and select your preferred Linux distribution</a:t>
            </a:r>
          </a:p>
          <a:p>
            <a:pPr lvl="1"/>
            <a:r>
              <a:rPr lang="en-US" altLang="zh-CN" dirty="0"/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7634" y="2151467"/>
          <a:ext cx="5112568" cy="443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391650" imgH="8105775" progId="Photoshop.Image.13">
                  <p:embed/>
                </p:oleObj>
              </mc:Choice>
              <mc:Fallback>
                <p:oleObj name="Image" r:id="rId2" imgW="9391650" imgH="8105775" progId="Photoshop.Image.1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47634" y="2151467"/>
                        <a:ext cx="5112568" cy="443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对话气泡: 圆角矩形 6"/>
          <p:cNvSpPr/>
          <p:nvPr/>
        </p:nvSpPr>
        <p:spPr>
          <a:xfrm>
            <a:off x="6744072" y="6435044"/>
            <a:ext cx="1368152" cy="306324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20336" y="2578894"/>
            <a:ext cx="1008112" cy="99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3792" y="119870"/>
            <a:ext cx="4896544" cy="612648"/>
            <a:chOff x="2699792" y="119870"/>
            <a:chExt cx="4896544" cy="612648"/>
          </a:xfrm>
        </p:grpSpPr>
        <p:sp>
          <p:nvSpPr>
            <p:cNvPr id="4" name="矩形 3"/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/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91744" y="663818"/>
            <a:ext cx="5328592" cy="681348"/>
            <a:chOff x="2267744" y="663818"/>
            <a:chExt cx="5328592" cy="681348"/>
          </a:xfrm>
        </p:grpSpPr>
        <p:sp>
          <p:nvSpPr>
            <p:cNvPr id="6" name="矩形 5"/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/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select Ubuntu </a:t>
              </a:r>
              <a:r>
                <a:rPr lang="zh-CN" altLang="en-US" dirty="0"/>
                <a:t>应用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0"/>
            <a:ext cx="8774407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128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953125" imgH="2143125" progId="Photoshop.Image.13">
                  <p:embed/>
                </p:oleObj>
              </mc:Choice>
              <mc:Fallback>
                <p:oleObj name="Image" r:id="rId2" imgW="5953125" imgH="21431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8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77311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/>
          <p:cNvSpPr/>
          <p:nvPr/>
        </p:nvSpPr>
        <p:spPr>
          <a:xfrm>
            <a:off x="5591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Microsoft account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/>
          <p:cNvSpPr/>
          <p:nvPr/>
        </p:nvSpPr>
        <p:spPr>
          <a:xfrm>
            <a:off x="5447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 you have no account, you can create 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231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04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52" y="0"/>
            <a:ext cx="566489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32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7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077700" imgH="9505950" progId="Photoshop.Image.13">
                  <p:embed/>
                </p:oleObj>
              </mc:Choice>
              <mc:Fallback>
                <p:oleObj name="Image" r:id="rId2" imgW="12077700" imgH="9505950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7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23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041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096750" imgH="8524875" progId="Photoshop.Image.13">
                  <p:embed/>
                </p:oleObj>
              </mc:Choice>
              <mc:Fallback>
                <p:oleObj name="Image" r:id="rId2" imgW="12096750" imgH="852487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1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80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871" y="1326995"/>
            <a:ext cx="11605207" cy="4849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</a:t>
            </a:r>
            <a:r>
              <a:rPr lang="en-US" altLang="zh-CN" sz="2800" dirty="0"/>
              <a:t>and install GCC on Windows 10 (Based on Windows Subsystem for Linux) 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LLVM on macOS</a:t>
            </a:r>
            <a:endParaRPr lang="en-US" altLang="zh-CN" dirty="0">
              <a:sym typeface="+mn-ea"/>
            </a:endParaRPr>
          </a:p>
          <a:p>
            <a:pPr marL="285750" indent="-285750"/>
            <a:r>
              <a:rPr lang="en-US" altLang="zh-CN" dirty="0">
                <a:sym typeface="+mn-ea"/>
              </a:rPr>
              <a:t>Download and </a:t>
            </a:r>
            <a:r>
              <a:rPr lang="en-US" altLang="zh-CN" sz="2800" dirty="0"/>
              <a:t>install the editor (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Compile, </a:t>
            </a:r>
            <a:r>
              <a:rPr lang="en-US" altLang="zh-CN" sz="2800" dirty="0"/>
              <a:t>link and run C/C++ programs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Set output format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1744535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2"/>
          <p:cNvSpPr/>
          <p:nvPr/>
        </p:nvSpPr>
        <p:spPr>
          <a:xfrm>
            <a:off x="4727848" y="1579167"/>
            <a:ext cx="3096344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new UNIX username and new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488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5087888" y="5315647"/>
            <a:ext cx="2592288" cy="612648"/>
          </a:xfrm>
          <a:prstGeom prst="wedgeRoundRectCallout">
            <a:avLst>
              <a:gd name="adj1" fmla="val -91098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command prompt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7338" y="4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0" y="1929271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75" y="5330950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 prefer Ubuntu 20.04 LTS and use this as an example in our class as this is the latest LTS version.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368" y="1325326"/>
            <a:ext cx="1065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Check the version of WSL, make sure the version is 2. Input command: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wsl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  <a:t> -l -v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840"/>
            <a:ext cx="5257800" cy="312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16" y="2432420"/>
            <a:ext cx="2808312" cy="330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2"/>
          <p:cNvSpPr/>
          <p:nvPr/>
        </p:nvSpPr>
        <p:spPr>
          <a:xfrm>
            <a:off x="3863752" y="2492896"/>
            <a:ext cx="2592288" cy="330751"/>
          </a:xfrm>
          <a:prstGeom prst="wedgeRoundRectCallout">
            <a:avLst>
              <a:gd name="adj1" fmla="val -61646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version of WSL is 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51584" y="3458289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2"/>
          <p:cNvSpPr/>
          <p:nvPr/>
        </p:nvSpPr>
        <p:spPr>
          <a:xfrm>
            <a:off x="5519936" y="3429000"/>
            <a:ext cx="4464496" cy="612648"/>
          </a:xfrm>
          <a:prstGeom prst="wedgeRoundRectCallout">
            <a:avLst>
              <a:gd name="adj1" fmla="val -61072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–set-version Ubuntu 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416" y="4429817"/>
            <a:ext cx="2808312" cy="33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圆角矩形 2"/>
          <p:cNvSpPr/>
          <p:nvPr/>
        </p:nvSpPr>
        <p:spPr>
          <a:xfrm>
            <a:off x="4439816" y="4400527"/>
            <a:ext cx="4464496" cy="880387"/>
          </a:xfrm>
          <a:prstGeom prst="wedgeRoundRectCallout">
            <a:avLst>
              <a:gd name="adj1" fmla="val -72207"/>
              <a:gd name="adj2" fmla="val -2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command: </a:t>
            </a:r>
            <a:r>
              <a:rPr lang="en-US" altLang="zh-CN" dirty="0" err="1"/>
              <a:t>wsl</a:t>
            </a:r>
            <a:r>
              <a:rPr lang="en-US" altLang="zh-CN" dirty="0"/>
              <a:t> -l –v again and check  the version of WSL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126" y="440054"/>
            <a:ext cx="10515600" cy="83363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67408" y="1855787"/>
            <a:ext cx="5743575" cy="3146425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Once you finished the installation of Ubuntu 20.04 LTS, you can find it on your start menu.</a:t>
            </a:r>
          </a:p>
          <a:p>
            <a:r>
              <a:rPr lang="en-US" altLang="zh-CN" sz="2400" dirty="0"/>
              <a:t>Open it and you will see a Terminal for Linux</a:t>
            </a:r>
          </a:p>
          <a:p>
            <a:r>
              <a:rPr lang="en-US" altLang="zh-CN" sz="2400" dirty="0"/>
              <a:t>You can set username and password for your system (Please remember this password as you need it to switch to root user later)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26" y="1802131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56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2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</a:p>
          <a:p>
            <a:pPr lvl="1"/>
            <a:r>
              <a:rPr lang="en-US" altLang="zh-CN" dirty="0"/>
              <a:t>The first command will update your apt library (</a:t>
            </a:r>
            <a:r>
              <a:rPr lang="en-US" altLang="zh-CN" dirty="0" err="1"/>
              <a:t>apt:Advanced</a:t>
            </a:r>
            <a:r>
              <a:rPr lang="en-US" altLang="zh-CN" dirty="0"/>
              <a:t> Packaging Tools)</a:t>
            </a:r>
          </a:p>
          <a:p>
            <a:pPr lvl="1"/>
            <a:r>
              <a:rPr lang="en-US" altLang="zh-CN" dirty="0"/>
              <a:t>The second will install g++ and its independence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5359076"/>
            <a:ext cx="1872208" cy="30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375920" y="5048600"/>
            <a:ext cx="2808312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and your password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1907405"/>
            <a:ext cx="2160240" cy="32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对话气泡: 圆角矩形 2"/>
          <p:cNvSpPr/>
          <p:nvPr/>
        </p:nvSpPr>
        <p:spPr>
          <a:xfrm>
            <a:off x="5591944" y="1601081"/>
            <a:ext cx="338437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the command to install g++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0196"/>
            <a:ext cx="9144000" cy="4777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1030550"/>
            <a:ext cx="8229600" cy="7856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7368" y="1700808"/>
            <a:ext cx="9875440" cy="129614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one</a:t>
            </a:r>
            <a:r>
              <a:rPr lang="en-US" altLang="zh-CN" dirty="0"/>
              <a:t>: enable the Windows Subsystem for Linux</a:t>
            </a:r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rgbClr val="0070C0"/>
                </a:solidFill>
              </a:rPr>
              <a:t>dism.exe /online /enable-feature /</a:t>
            </a:r>
            <a:r>
              <a:rPr lang="en-US" altLang="zh-CN" dirty="0" err="1">
                <a:solidFill>
                  <a:srgbClr val="0070C0"/>
                </a:solidFill>
              </a:rPr>
              <a:t>featurename:Microsoft-Windows-Subsystem-Linux</a:t>
            </a:r>
            <a:r>
              <a:rPr lang="en-US" altLang="zh-CN" dirty="0">
                <a:solidFill>
                  <a:srgbClr val="0070C0"/>
                </a:solidFill>
              </a:rPr>
              <a:t> /all /</a:t>
            </a:r>
            <a:r>
              <a:rPr lang="en-US" altLang="zh-CN" dirty="0" err="1">
                <a:solidFill>
                  <a:srgbClr val="0070C0"/>
                </a:solidFill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49" y="2968352"/>
            <a:ext cx="3499155" cy="35569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7365" y="5632648"/>
            <a:ext cx="21602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9376" y="6144341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https://docs.microsoft.com/en-us/windows/wsl/install-win10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1860322" y="167678"/>
            <a:ext cx="7599566" cy="957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1 </a:t>
            </a:r>
            <a:r>
              <a:rPr lang="en-US" sz="4000" b="1" dirty="0">
                <a:sym typeface="+mn-ea"/>
              </a:rPr>
              <a:t>Download and install GCC on Windows 10 (Based on WSL) </a:t>
            </a:r>
            <a:endParaRPr lang="en-US" altLang="zh-CN" sz="4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60240-FFD0-C486-400C-9855A4280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034630"/>
            <a:ext cx="6048375" cy="29146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0F22DB-688D-4E1E-A6A6-090E8DD17E0F}"/>
              </a:ext>
            </a:extLst>
          </p:cNvPr>
          <p:cNvSpPr/>
          <p:nvPr/>
        </p:nvSpPr>
        <p:spPr>
          <a:xfrm>
            <a:off x="3607315" y="4107106"/>
            <a:ext cx="1624589" cy="16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88" y="161389"/>
            <a:ext cx="836069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79376" y="1052736"/>
            <a:ext cx="10873208" cy="9289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input command: </a:t>
            </a:r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sz="2800" dirty="0"/>
              <a:t> or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</a:rPr>
              <a:t>g++ --version</a:t>
            </a:r>
            <a:r>
              <a:rPr lang="en-US" altLang="zh-CN" sz="2800" dirty="0"/>
              <a:t> to check whether the GCC is installed well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8840"/>
            <a:ext cx="9144000" cy="47776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7488" y="5673788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2"/>
          <p:cNvSpPr/>
          <p:nvPr/>
        </p:nvSpPr>
        <p:spPr>
          <a:xfrm>
            <a:off x="5231904" y="5074840"/>
            <a:ext cx="4752528" cy="864096"/>
          </a:xfrm>
          <a:prstGeom prst="wedgeRoundRectCallout">
            <a:avLst>
              <a:gd name="adj1" fmla="val -62506"/>
              <a:gd name="adj2" fmla="val 35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en-US" altLang="zh-CN" b="1" dirty="0" err="1">
                <a:solidFill>
                  <a:srgbClr val="FFFF00"/>
                </a:solidFill>
              </a:rPr>
              <a:t>gcc</a:t>
            </a:r>
            <a:r>
              <a:rPr lang="en-US" altLang="zh-CN" b="1" dirty="0">
                <a:solidFill>
                  <a:srgbClr val="FFFF00"/>
                </a:solidFill>
              </a:rPr>
              <a:t> –version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FFFF00"/>
                </a:solidFill>
              </a:rPr>
              <a:t>g++ --version </a:t>
            </a:r>
            <a:r>
              <a:rPr lang="en-US" altLang="zh-CN" dirty="0"/>
              <a:t>to check if the compiler is installed successfully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4617" y="1095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5400" y="2420888"/>
            <a:ext cx="9659416" cy="28803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Open the Terminal on your Mac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Input </a:t>
            </a:r>
            <a:r>
              <a:rPr lang="en-US" altLang="zh-CN" dirty="0">
                <a:solidFill>
                  <a:srgbClr val="00B0F0"/>
                </a:solidFill>
              </a:rPr>
              <a:t>g++ </a:t>
            </a:r>
            <a:r>
              <a:rPr lang="en-US" altLang="zh-CN" dirty="0">
                <a:solidFill>
                  <a:schemeClr val="tx1"/>
                </a:solidFill>
              </a:rPr>
              <a:t>to check whether the CLT or GCC is installed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If not, the system will guide you to install CLT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 dirty="0">
                <a:solidFill>
                  <a:schemeClr val="tx1"/>
                </a:solidFill>
                <a:hlinkClick r:id="rId2" action="ppaction://hlinkfile"/>
              </a:rPr>
              <a:t>https://developer.apple.com/download/more/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66591" y="101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 same as verifying GNU, using: </a:t>
            </a:r>
            <a:r>
              <a:rPr lang="en-US" altLang="zh-CN" dirty="0">
                <a:solidFill>
                  <a:srgbClr val="00B0F0"/>
                </a:solidFill>
              </a:rPr>
              <a:t>g++ --version</a:t>
            </a: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1781"/>
            <a:ext cx="830580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938" y="1607301"/>
            <a:ext cx="10585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 install </a:t>
            </a:r>
            <a:r>
              <a:rPr lang="en-US" altLang="zh-CN" sz="2000" b="1" dirty="0" err="1"/>
              <a:t>VSCode</a:t>
            </a:r>
            <a:r>
              <a:rPr lang="en-US" altLang="zh-CN" sz="2000" dirty="0"/>
              <a:t>, you can visit: </a:t>
            </a:r>
            <a:r>
              <a:rPr lang="en-US" altLang="zh-CN" sz="2000" dirty="0">
                <a:hlinkClick r:id="rId3" action="ppaction://hlinkfile"/>
              </a:rPr>
              <a:t>https://code.visualstudio.com/</a:t>
            </a:r>
            <a:r>
              <a:rPr lang="en-US" altLang="zh-CN" sz="2000" dirty="0"/>
              <a:t> to download the package for your platform (Linux, Windows or macOS).</a:t>
            </a:r>
          </a:p>
          <a:p>
            <a:endParaRPr lang="en-US" altLang="zh-CN" sz="2000" dirty="0"/>
          </a:p>
          <a:p>
            <a:r>
              <a:rPr lang="en-US" altLang="zh-CN" sz="2000" dirty="0"/>
              <a:t>After you install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, you need to install two plugins at least to support our development:</a:t>
            </a:r>
          </a:p>
          <a:p>
            <a:r>
              <a:rPr lang="en-US" altLang="zh-CN" sz="2000" dirty="0"/>
              <a:t>	1. C/C++ plugin</a:t>
            </a:r>
          </a:p>
          <a:p>
            <a:r>
              <a:rPr lang="en-US" altLang="zh-CN" sz="2000" dirty="0"/>
              <a:t>	2. Remote - WSL plugin</a:t>
            </a:r>
          </a:p>
          <a:p>
            <a:r>
              <a:rPr lang="en-US" altLang="zh-CN" sz="2000" dirty="0"/>
              <a:t>To install them, you can search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 dirty="0"/>
              <a:t> respectively.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1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76" y="4337685"/>
            <a:ext cx="3876675" cy="1390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11624" y="4744978"/>
            <a:ext cx="1296144" cy="628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5085184"/>
            <a:ext cx="1888704" cy="53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240505" y="2817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</a:rPr>
              <a:t>3.Download and install editor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0" y="2276475"/>
            <a:ext cx="8239125" cy="442912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383" y="1285246"/>
            <a:ext cx="11120663" cy="1171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Now, you need to switch your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 to WSL system.</a:t>
            </a:r>
          </a:p>
          <a:p>
            <a:pPr marL="0" indent="0">
              <a:buNone/>
            </a:pPr>
            <a:r>
              <a:rPr lang="en-US" altLang="zh-CN" sz="2400" dirty="0"/>
              <a:t>Click the green button on left of the bottom, and choose </a:t>
            </a:r>
            <a:r>
              <a:rPr lang="en-US" altLang="zh-CN" sz="2400" b="1" dirty="0"/>
              <a:t>Remote WSL: New window</a:t>
            </a:r>
            <a:r>
              <a:rPr lang="en-US" altLang="zh-CN" sz="2400" dirty="0"/>
              <a:t> (or others you need).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2202" y="2879845"/>
            <a:ext cx="1224136" cy="23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16345" y="6484094"/>
            <a:ext cx="232828" cy="20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519572" y="876100"/>
            <a:ext cx="9453228" cy="382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Now your 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 is working on the WSL system. We can create our first C/C++ program. </a:t>
            </a:r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6837" y="6160308"/>
            <a:ext cx="89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Note</a:t>
            </a:r>
            <a:r>
              <a:rPr lang="en-US" altLang="zh-CN" dirty="0"/>
              <a:t>: The suffix of the program must be </a:t>
            </a:r>
            <a:r>
              <a:rPr lang="en-US" altLang="zh-CN" dirty="0">
                <a:solidFill>
                  <a:srgbClr val="C00000"/>
                </a:solidFill>
              </a:rPr>
              <a:t>.c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en-US" altLang="zh-CN" dirty="0" err="1">
                <a:solidFill>
                  <a:srgbClr val="C00000"/>
                </a:solidFill>
              </a:rPr>
              <a:t>cpp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 c program and </a:t>
            </a:r>
            <a:r>
              <a:rPr lang="en-US" altLang="zh-CN" dirty="0" err="1"/>
              <a:t>c++</a:t>
            </a:r>
            <a:r>
              <a:rPr lang="en-US" altLang="zh-CN" dirty="0"/>
              <a:t> program respectively.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93" y="1258293"/>
            <a:ext cx="8610600" cy="48482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59893" y="5910352"/>
            <a:ext cx="986735" cy="19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92896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683" y="1264404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4.1 The program compilation process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1330152" y="476672"/>
            <a:ext cx="8748464" cy="1080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4 Compile, Link and Run C/C++ Programs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83" y="1716193"/>
            <a:ext cx="6876256" cy="515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055" y="316033"/>
            <a:ext cx="669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4.2 Compile, Link and Run C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6138" y="916775"/>
            <a:ext cx="72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 program –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hello.c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2594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Write your codes in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VScode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39616" y="2762188"/>
            <a:ext cx="4608512" cy="522797"/>
            <a:chOff x="4067944" y="5547543"/>
            <a:chExt cx="4608512" cy="419344"/>
          </a:xfrm>
        </p:grpSpPr>
        <p:sp>
          <p:nvSpPr>
            <p:cNvPr id="18" name="矩形 17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标注 3"/>
            <p:cNvSpPr/>
            <p:nvPr/>
          </p:nvSpPr>
          <p:spPr>
            <a:xfrm>
              <a:off x="5004048" y="5547543"/>
              <a:ext cx="3672408" cy="419344"/>
            </a:xfrm>
            <a:prstGeom prst="wedgeRoundRectCallout">
              <a:avLst>
                <a:gd name="adj1" fmla="val -58869"/>
                <a:gd name="adj2" fmla="val 48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“Open folder”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09654" y="2077536"/>
            <a:ext cx="3141244" cy="1063432"/>
            <a:chOff x="4067944" y="5620677"/>
            <a:chExt cx="3141244" cy="852996"/>
          </a:xfrm>
        </p:grpSpPr>
        <p:sp>
          <p:nvSpPr>
            <p:cNvPr id="23" name="矩形 22"/>
            <p:cNvSpPr/>
            <p:nvPr/>
          </p:nvSpPr>
          <p:spPr>
            <a:xfrm>
              <a:off x="4067944" y="5620677"/>
              <a:ext cx="605545" cy="172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标注 3"/>
            <p:cNvSpPr/>
            <p:nvPr/>
          </p:nvSpPr>
          <p:spPr>
            <a:xfrm>
              <a:off x="5170514" y="5663060"/>
              <a:ext cx="2038674" cy="810613"/>
            </a:xfrm>
            <a:prstGeom prst="wedgeRoundRectCallout">
              <a:avLst>
                <a:gd name="adj1" fmla="val -80369"/>
                <a:gd name="adj2" fmla="val -3412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“Show Local”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63552" y="6669778"/>
            <a:ext cx="792088" cy="215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76337"/>
            <a:ext cx="7181850" cy="450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9178" y="2455587"/>
            <a:ext cx="1320360" cy="233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6209" y="5269285"/>
            <a:ext cx="1067644" cy="33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804600" y="651917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 your folder where the code will be stored and select the folder.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18" y="1053632"/>
            <a:ext cx="8979300" cy="544577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832233" y="1501324"/>
            <a:ext cx="6444207" cy="810829"/>
            <a:chOff x="4067945" y="5547543"/>
            <a:chExt cx="6444207" cy="650379"/>
          </a:xfrm>
        </p:grpSpPr>
        <p:sp>
          <p:nvSpPr>
            <p:cNvPr id="8" name="矩形 7"/>
            <p:cNvSpPr/>
            <p:nvPr/>
          </p:nvSpPr>
          <p:spPr>
            <a:xfrm>
              <a:off x="4067945" y="5620677"/>
              <a:ext cx="288032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644008" y="5547543"/>
              <a:ext cx="5868144" cy="650379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“New File” button or 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52018" y="332656"/>
          <a:ext cx="63119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420225" imgH="8124825" progId="Photoshop.Image.13">
                  <p:embed/>
                </p:oleObj>
              </mc:Choice>
              <mc:Fallback>
                <p:oleObj name="Image" r:id="rId2" imgW="9420225" imgH="8124825" progId="Photoshop.Image.13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2018" y="332656"/>
                        <a:ext cx="63119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91944" y="26369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3"/>
          <p:cNvSpPr/>
          <p:nvPr/>
        </p:nvSpPr>
        <p:spPr>
          <a:xfrm>
            <a:off x="3719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83" y="919163"/>
            <a:ext cx="8854888" cy="53703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975354" y="1536309"/>
            <a:ext cx="6552728" cy="594805"/>
            <a:chOff x="3995936" y="5547543"/>
            <a:chExt cx="6048672" cy="477103"/>
          </a:xfrm>
        </p:grpSpPr>
        <p:sp>
          <p:nvSpPr>
            <p:cNvPr id="5" name="矩形 4"/>
            <p:cNvSpPr/>
            <p:nvPr/>
          </p:nvSpPr>
          <p:spPr>
            <a:xfrm>
              <a:off x="3995936" y="5620677"/>
              <a:ext cx="936104" cy="172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5292080" y="5547543"/>
              <a:ext cx="4752528" cy="477103"/>
            </a:xfrm>
            <a:prstGeom prst="wedgeRoundRectCallout">
              <a:avLst>
                <a:gd name="adj1" fmla="val -57084"/>
                <a:gd name="adj2" fmla="val -144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Enter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3" y="1214437"/>
            <a:ext cx="8239125" cy="4429125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878137" y="564987"/>
            <a:ext cx="503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Input the code below and save the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30051" y="2051672"/>
            <a:ext cx="4265684" cy="2592292"/>
            <a:chOff x="3995936" y="5620677"/>
            <a:chExt cx="3937551" cy="2079320"/>
          </a:xfrm>
        </p:grpSpPr>
        <p:sp>
          <p:nvSpPr>
            <p:cNvPr id="7" name="矩形 6"/>
            <p:cNvSpPr/>
            <p:nvPr/>
          </p:nvSpPr>
          <p:spPr>
            <a:xfrm>
              <a:off x="3995936" y="5620677"/>
              <a:ext cx="2658757" cy="1370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3"/>
            <p:cNvSpPr/>
            <p:nvPr/>
          </p:nvSpPr>
          <p:spPr>
            <a:xfrm>
              <a:off x="5374433" y="7114244"/>
              <a:ext cx="2559054" cy="585753"/>
            </a:xfrm>
            <a:prstGeom prst="wedgeRoundRectCallout">
              <a:avLst>
                <a:gd name="adj1" fmla="val -40762"/>
                <a:gd name="adj2" fmla="val -1095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editor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32" y="848258"/>
            <a:ext cx="8229600" cy="44577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65902" y="926491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Terminal”→”New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Terminal” menu to open the Terminal window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49" y="3479362"/>
            <a:ext cx="7995193" cy="278696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769975" y="4012607"/>
            <a:ext cx="5998434" cy="802982"/>
            <a:chOff x="2245974" y="4012607"/>
            <a:chExt cx="5998434" cy="802982"/>
          </a:xfrm>
        </p:grpSpPr>
        <p:sp>
          <p:nvSpPr>
            <p:cNvPr id="4" name="椭圆 3"/>
            <p:cNvSpPr/>
            <p:nvPr/>
          </p:nvSpPr>
          <p:spPr>
            <a:xfrm>
              <a:off x="6525406" y="4012607"/>
              <a:ext cx="1719002" cy="4245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45974" y="4599565"/>
              <a:ext cx="78409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5896" y="4216694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3030070" y="4318937"/>
              <a:ext cx="3702171" cy="34132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935962" y="4690011"/>
            <a:ext cx="7332771" cy="771242"/>
            <a:chOff x="1411961" y="4690011"/>
            <a:chExt cx="7332771" cy="771242"/>
          </a:xfrm>
        </p:grpSpPr>
        <p:sp>
          <p:nvSpPr>
            <p:cNvPr id="6" name="椭圆 5"/>
            <p:cNvSpPr/>
            <p:nvPr/>
          </p:nvSpPr>
          <p:spPr>
            <a:xfrm>
              <a:off x="6525406" y="4690011"/>
              <a:ext cx="2219326" cy="42450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1961" y="5245229"/>
              <a:ext cx="711767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1960" y="479765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024029" y="5038734"/>
              <a:ext cx="5160137" cy="2064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049408" y="5276588"/>
            <a:ext cx="1573119" cy="423853"/>
            <a:chOff x="6525407" y="5276587"/>
            <a:chExt cx="1573119" cy="423853"/>
          </a:xfrm>
        </p:grpSpPr>
        <p:sp>
          <p:nvSpPr>
            <p:cNvPr id="16" name="矩形 15"/>
            <p:cNvSpPr/>
            <p:nvPr/>
          </p:nvSpPr>
          <p:spPr>
            <a:xfrm>
              <a:off x="6525407" y="5392524"/>
              <a:ext cx="926914" cy="3079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85244" y="5276587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33887" y="5638086"/>
            <a:ext cx="1943102" cy="1050012"/>
            <a:chOff x="4221388" y="5226623"/>
            <a:chExt cx="1943102" cy="842232"/>
          </a:xfrm>
        </p:grpSpPr>
        <p:sp>
          <p:nvSpPr>
            <p:cNvPr id="20" name="矩形 19"/>
            <p:cNvSpPr/>
            <p:nvPr/>
          </p:nvSpPr>
          <p:spPr>
            <a:xfrm>
              <a:off x="4221388" y="5226623"/>
              <a:ext cx="1296144" cy="246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圆角矩形标注 3"/>
            <p:cNvSpPr/>
            <p:nvPr/>
          </p:nvSpPr>
          <p:spPr>
            <a:xfrm>
              <a:off x="4499993" y="5591752"/>
              <a:ext cx="1664497" cy="477103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1"/>
          <p:cNvSpPr txBox="1"/>
          <p:nvPr/>
        </p:nvSpPr>
        <p:spPr>
          <a:xfrm>
            <a:off x="2136685" y="410637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Use 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gcc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to compile the .c file.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59" y="941002"/>
            <a:ext cx="3838575" cy="222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45" y="1256731"/>
            <a:ext cx="8937812" cy="5420617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81454" y="180652"/>
            <a:ext cx="963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 default output executable file is called “</a:t>
            </a:r>
            <a:r>
              <a:rPr lang="en-US" altLang="zh-CN" sz="24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a.out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”(Unix and Mac OS) if you don’t specify the name in compiling and linking step.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64579" y="5166705"/>
            <a:ext cx="5979379" cy="764417"/>
            <a:chOff x="4061802" y="5444609"/>
            <a:chExt cx="5979379" cy="764417"/>
          </a:xfrm>
        </p:grpSpPr>
        <p:sp>
          <p:nvSpPr>
            <p:cNvPr id="4" name="矩形 3"/>
            <p:cNvSpPr/>
            <p:nvPr/>
          </p:nvSpPr>
          <p:spPr>
            <a:xfrm>
              <a:off x="7380312" y="5733256"/>
              <a:ext cx="912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6726" y="5444609"/>
              <a:ext cx="1754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061802" y="6053159"/>
              <a:ext cx="382663" cy="155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71364" y="5789180"/>
            <a:ext cx="1857795" cy="369332"/>
            <a:chOff x="6696236" y="6013300"/>
            <a:chExt cx="185779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7380312" y="601330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   </a:t>
              </a:r>
              <a:r>
                <a:rPr lang="en-US" altLang="zh-CN" b="1" dirty="0" err="1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a.out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96236" y="6102588"/>
              <a:ext cx="57748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85239" y="5944385"/>
            <a:ext cx="2890916" cy="405412"/>
            <a:chOff x="4777429" y="6053008"/>
            <a:chExt cx="2890916" cy="325187"/>
          </a:xfrm>
        </p:grpSpPr>
        <p:sp>
          <p:nvSpPr>
            <p:cNvPr id="14" name="矩形 13"/>
            <p:cNvSpPr/>
            <p:nvPr/>
          </p:nvSpPr>
          <p:spPr>
            <a:xfrm>
              <a:off x="6711878" y="6116446"/>
              <a:ext cx="956467" cy="173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67215"/>
                <a:gd name="adj2" fmla="val -1675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9393" y="486364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4.3 Compile, Link and Run C++ programs </a:t>
            </a:r>
            <a:endParaRPr lang="zh-CN" altLang="en-US" sz="32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0287" y="1255470"/>
            <a:ext cx="738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Compile/Link/Run a simple C++ program – helloworld.cpp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90765" y="2185532"/>
          <a:ext cx="24320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629025" imgH="6696075" progId="Photoshop.Image.13">
                  <p:embed/>
                </p:oleObj>
              </mc:Choice>
              <mc:Fallback>
                <p:oleObj name="Image" r:id="rId2" imgW="3629025" imgH="6696075" progId="Photoshop.Image.1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0765" y="2185532"/>
                        <a:ext cx="243205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70785" y="2106839"/>
            <a:ext cx="5400600" cy="1597742"/>
            <a:chOff x="4067945" y="5620677"/>
            <a:chExt cx="5400600" cy="1281575"/>
          </a:xfrm>
        </p:grpSpPr>
        <p:sp>
          <p:nvSpPr>
            <p:cNvPr id="12" name="矩形 11"/>
            <p:cNvSpPr/>
            <p:nvPr/>
          </p:nvSpPr>
          <p:spPr>
            <a:xfrm>
              <a:off x="4067945" y="5620677"/>
              <a:ext cx="2252030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File”→”New</a:t>
              </a:r>
              <a:r>
                <a:rPr lang="en-US" altLang="zh-CN" sz="2400" dirty="0">
                  <a:solidFill>
                    <a:prstClr val="white"/>
                  </a:solidFill>
                </a:rPr>
                <a:t> File” menu to create a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59" y="1292135"/>
            <a:ext cx="8429625" cy="3543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439816" y="1873459"/>
            <a:ext cx="5400600" cy="1597742"/>
            <a:chOff x="4067945" y="5620677"/>
            <a:chExt cx="5400600" cy="1281575"/>
          </a:xfrm>
        </p:grpSpPr>
        <p:sp>
          <p:nvSpPr>
            <p:cNvPr id="5" name="矩形 4"/>
            <p:cNvSpPr/>
            <p:nvPr/>
          </p:nvSpPr>
          <p:spPr>
            <a:xfrm>
              <a:off x="4067945" y="5620677"/>
              <a:ext cx="2808312" cy="461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4716017" y="6251873"/>
              <a:ext cx="4752528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code in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09247" y="4197346"/>
            <a:ext cx="6912768" cy="1426595"/>
            <a:chOff x="4067945" y="5757957"/>
            <a:chExt cx="6912768" cy="1144295"/>
          </a:xfrm>
        </p:grpSpPr>
        <p:sp>
          <p:nvSpPr>
            <p:cNvPr id="8" name="矩形 7"/>
            <p:cNvSpPr/>
            <p:nvPr/>
          </p:nvSpPr>
          <p:spPr>
            <a:xfrm>
              <a:off x="4067945" y="5757957"/>
              <a:ext cx="2160240" cy="2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3"/>
            <p:cNvSpPr/>
            <p:nvPr/>
          </p:nvSpPr>
          <p:spPr>
            <a:xfrm>
              <a:off x="4716017" y="6251873"/>
              <a:ext cx="6264696" cy="650379"/>
            </a:xfrm>
            <a:prstGeom prst="wedgeRoundRectCallout">
              <a:avLst>
                <a:gd name="adj1" fmla="val -35860"/>
                <a:gd name="adj2" fmla="val -841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Select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File”→”Save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menu to save the new file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6" y="379020"/>
            <a:ext cx="8458200" cy="20383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419676" y="952960"/>
            <a:ext cx="5624841" cy="1207534"/>
            <a:chOff x="2247879" y="5620677"/>
            <a:chExt cx="5624841" cy="968583"/>
          </a:xfrm>
        </p:grpSpPr>
        <p:sp>
          <p:nvSpPr>
            <p:cNvPr id="5" name="矩形 4"/>
            <p:cNvSpPr/>
            <p:nvPr/>
          </p:nvSpPr>
          <p:spPr>
            <a:xfrm>
              <a:off x="4023120" y="5620677"/>
              <a:ext cx="1097436" cy="231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圆角矩形标注 3"/>
            <p:cNvSpPr/>
            <p:nvPr/>
          </p:nvSpPr>
          <p:spPr>
            <a:xfrm>
              <a:off x="2247879" y="6198263"/>
              <a:ext cx="5624841" cy="390997"/>
            </a:xfrm>
            <a:prstGeom prst="wedgeRoundRectCallout">
              <a:avLst>
                <a:gd name="adj1" fmla="val -9227"/>
                <a:gd name="adj2" fmla="val -15874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your file name and press “OK” button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30" y="2849414"/>
            <a:ext cx="4850538" cy="305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10" y="3876684"/>
            <a:ext cx="8558408" cy="1501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52" y="853933"/>
            <a:ext cx="8865664" cy="221641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670921" y="2212079"/>
            <a:ext cx="2097458" cy="369332"/>
            <a:chOff x="6084168" y="2149324"/>
            <a:chExt cx="2097458" cy="369332"/>
          </a:xfrm>
        </p:grpSpPr>
        <p:sp>
          <p:nvSpPr>
            <p:cNvPr id="5" name="矩形 4"/>
            <p:cNvSpPr/>
            <p:nvPr/>
          </p:nvSpPr>
          <p:spPr>
            <a:xfrm>
              <a:off x="6084168" y="2153485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8344" y="2149324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49855" y="842366"/>
            <a:ext cx="3253028" cy="714426"/>
            <a:chOff x="5125855" y="842366"/>
            <a:chExt cx="3253028" cy="714426"/>
          </a:xfrm>
        </p:grpSpPr>
        <p:sp>
          <p:nvSpPr>
            <p:cNvPr id="4" name="矩形 3"/>
            <p:cNvSpPr/>
            <p:nvPr/>
          </p:nvSpPr>
          <p:spPr>
            <a:xfrm>
              <a:off x="6146635" y="842366"/>
              <a:ext cx="2232248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0164" y="1116372"/>
              <a:ext cx="94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25855" y="1329379"/>
              <a:ext cx="1254439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6006047" y="1165916"/>
              <a:ext cx="798201" cy="2771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5156860" y="1572394"/>
            <a:ext cx="5447169" cy="650472"/>
            <a:chOff x="3632860" y="1572394"/>
            <a:chExt cx="5447169" cy="650472"/>
          </a:xfrm>
        </p:grpSpPr>
        <p:sp>
          <p:nvSpPr>
            <p:cNvPr id="6" name="矩形 5"/>
            <p:cNvSpPr/>
            <p:nvPr/>
          </p:nvSpPr>
          <p:spPr>
            <a:xfrm>
              <a:off x="6175111" y="1572394"/>
              <a:ext cx="2904918" cy="2274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10115" y="1748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632860" y="2066232"/>
              <a:ext cx="1055658" cy="156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4355976" y="1725934"/>
              <a:ext cx="2904918" cy="25322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348514" y="3872698"/>
            <a:ext cx="3355998" cy="1149771"/>
            <a:chOff x="2663787" y="4592777"/>
            <a:chExt cx="3355998" cy="1149771"/>
          </a:xfrm>
        </p:grpSpPr>
        <p:sp>
          <p:nvSpPr>
            <p:cNvPr id="10" name="TextBox 9"/>
            <p:cNvSpPr txBox="1"/>
            <p:nvPr/>
          </p:nvSpPr>
          <p:spPr>
            <a:xfrm>
              <a:off x="5022396" y="486916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compile</a:t>
              </a:r>
            </a:p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 and link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7577" y="537321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Calibri" panose="020F0502020204030204"/>
                  <a:ea typeface="宋体" panose="02010600030101010101" pitchFamily="2" charset="-122"/>
                </a:rPr>
                <a:t>run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7" y="4592777"/>
              <a:ext cx="3031961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07417" y="5336780"/>
              <a:ext cx="144016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86152" y="5013176"/>
              <a:ext cx="1233362" cy="2956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356614" y="4818883"/>
              <a:ext cx="223011" cy="1942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8"/>
          <p:cNvSpPr txBox="1"/>
          <p:nvPr/>
        </p:nvSpPr>
        <p:spPr>
          <a:xfrm>
            <a:off x="1811524" y="12882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-o</a:t>
            </a: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18187" y="2501286"/>
            <a:ext cx="2270671" cy="963433"/>
            <a:chOff x="4171255" y="5605411"/>
            <a:chExt cx="2270671" cy="772784"/>
          </a:xfrm>
        </p:grpSpPr>
        <p:sp>
          <p:nvSpPr>
            <p:cNvPr id="27" name="矩形 26"/>
            <p:cNvSpPr/>
            <p:nvPr/>
          </p:nvSpPr>
          <p:spPr>
            <a:xfrm>
              <a:off x="4171255" y="5605411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964074" y="4778789"/>
            <a:ext cx="2154126" cy="954468"/>
            <a:chOff x="4287800" y="5612602"/>
            <a:chExt cx="2154126" cy="765593"/>
          </a:xfrm>
        </p:grpSpPr>
        <p:sp>
          <p:nvSpPr>
            <p:cNvPr id="32" name="矩形 31"/>
            <p:cNvSpPr/>
            <p:nvPr/>
          </p:nvSpPr>
          <p:spPr>
            <a:xfrm>
              <a:off x="4287800" y="5612602"/>
              <a:ext cx="1682235" cy="18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矩形标注 3"/>
            <p:cNvSpPr/>
            <p:nvPr/>
          </p:nvSpPr>
          <p:spPr>
            <a:xfrm>
              <a:off x="4777429" y="6053008"/>
              <a:ext cx="1664497" cy="325187"/>
            </a:xfrm>
            <a:prstGeom prst="wedgeRoundRectCallout">
              <a:avLst>
                <a:gd name="adj1" fmla="val -30196"/>
                <a:gd name="adj2" fmla="val -13301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</a:t>
              </a:r>
              <a:r>
                <a:rPr lang="zh-CN" altLang="en-US" sz="2400" dirty="0">
                  <a:solidFill>
                    <a:prstClr val="white"/>
                  </a:solidFill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</a:rPr>
                <a:t>output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8626" y="668016"/>
            <a:ext cx="505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5.1 Formatting output with </a:t>
            </a:r>
            <a:r>
              <a:rPr lang="en-US" altLang="zh-CN" sz="2800" b="1" i="1" dirty="0" err="1"/>
              <a:t>printf</a:t>
            </a:r>
            <a:endParaRPr lang="zh-CN" alt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1052737"/>
            <a:ext cx="556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printf</a:t>
            </a:r>
            <a:r>
              <a:rPr lang="en-US" altLang="zh-CN" sz="2800" b="1" i="1" dirty="0"/>
              <a:t> </a:t>
            </a:r>
            <a:r>
              <a:rPr lang="en-US" altLang="zh-CN" sz="2800" dirty="0"/>
              <a:t>(</a:t>
            </a:r>
            <a:r>
              <a:rPr lang="en-US" altLang="zh-CN" sz="3200" i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format-control-string, other-arguments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07604" y="1505978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format-control-string</a:t>
            </a:r>
            <a:r>
              <a:rPr lang="en-US" altLang="zh-CN" sz="2000" dirty="0"/>
              <a:t> describes the output format, which consists of conversion specifiers, field widths, precisions and literal characters with percent sign(%).</a:t>
            </a:r>
            <a:endParaRPr lang="zh-CN" altLang="en-US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567609" y="2192670"/>
            <a:ext cx="6032401" cy="4568790"/>
            <a:chOff x="784549" y="2132856"/>
            <a:chExt cx="6032401" cy="45687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9" y="2132856"/>
              <a:ext cx="6019700" cy="2863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0" y="4941168"/>
              <a:ext cx="6019700" cy="1760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580308" y="2708920"/>
            <a:ext cx="707380" cy="3744416"/>
            <a:chOff x="1056308" y="2708920"/>
            <a:chExt cx="707380" cy="3744416"/>
          </a:xfrm>
        </p:grpSpPr>
        <p:sp>
          <p:nvSpPr>
            <p:cNvPr id="5" name="矩形 4"/>
            <p:cNvSpPr/>
            <p:nvPr/>
          </p:nvSpPr>
          <p:spPr>
            <a:xfrm>
              <a:off x="1056309" y="2708920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16" y="5229200"/>
              <a:ext cx="648072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56308" y="6237312"/>
              <a:ext cx="419347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1734145" y="-52925"/>
            <a:ext cx="586792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/>
              <a:t>5 Terminal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60" y="836713"/>
            <a:ext cx="9144000" cy="48895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3619" y="3789040"/>
            <a:ext cx="8930171" cy="34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/>
          <p:cNvSpPr/>
          <p:nvPr/>
        </p:nvSpPr>
        <p:spPr>
          <a:xfrm>
            <a:off x="4007768" y="4328520"/>
            <a:ext cx="1944216" cy="612648"/>
          </a:xfrm>
          <a:prstGeom prst="wedgeRoundRectCallout">
            <a:avLst>
              <a:gd name="adj1" fmla="val -64512"/>
              <a:gd name="adj2" fmla="val -91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Notice the space in the commands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332656"/>
            <a:ext cx="2087723" cy="614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09860"/>
            <a:ext cx="1732987" cy="618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085674" y="620688"/>
            <a:ext cx="4582327" cy="2232248"/>
            <a:chOff x="4561673" y="620688"/>
            <a:chExt cx="4582327" cy="2232248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673" y="1052736"/>
              <a:ext cx="4582327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61673" y="620688"/>
              <a:ext cx="1039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Example: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3993" y="3284984"/>
            <a:ext cx="4555651" cy="1165324"/>
            <a:chOff x="4499992" y="3284984"/>
            <a:chExt cx="4555651" cy="1165324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658220"/>
              <a:ext cx="4555651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61673" y="3284984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Sample output: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40768"/>
            <a:ext cx="7924800" cy="527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8890" y="171217"/>
            <a:ext cx="17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</a:rPr>
              <a:t>5.2</a:t>
            </a:r>
            <a:r>
              <a:rPr lang="en-US" altLang="zh-CN" sz="3600" b="1" i="1" dirty="0">
                <a:solidFill>
                  <a:prstClr val="black"/>
                </a:solidFill>
              </a:rPr>
              <a:t> </a:t>
            </a:r>
            <a:r>
              <a:rPr lang="en-US" altLang="zh-CN" sz="3600" b="1" i="1" dirty="0" err="1">
                <a:solidFill>
                  <a:prstClr val="black"/>
                </a:solidFill>
              </a:rPr>
              <a:t>cout</a:t>
            </a:r>
            <a:endParaRPr lang="zh-CN" altLang="en-US" sz="3600" b="1" i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799" y="817548"/>
            <a:ext cx="886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</a:rPr>
              <a:t> </a:t>
            </a:r>
            <a:r>
              <a:rPr lang="en-US" altLang="zh-CN" sz="2800" b="1" dirty="0" err="1">
                <a:solidFill>
                  <a:prstClr val="black"/>
                </a:solidFill>
              </a:rPr>
              <a:t>cout</a:t>
            </a:r>
            <a:r>
              <a:rPr lang="en-US" altLang="zh-CN" sz="2800" dirty="0">
                <a:solidFill>
                  <a:prstClr val="black"/>
                </a:solidFill>
              </a:rPr>
              <a:t> &lt;&lt; variable1(expression1) [&lt;&lt; variable2 &lt;&lt; variable n];</a:t>
            </a:r>
            <a:endParaRPr lang="zh-CN" altLang="en-US" sz="2800" b="1" i="1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5505" y="6040452"/>
            <a:ext cx="1667248" cy="19002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6.1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9735" y="119634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/>
              <a:t>Write a program to initialize three variables which equal to 0.1, 0.2, 0.3, then print them with two decimal points.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531110"/>
            <a:ext cx="6019800" cy="1943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3395" y="4855845"/>
            <a:ext cx="84245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Your output should look like something above. You can use printf to achieve this, or you can explore the cout way.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438600" y="309923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6.2 Exercises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37861" y="1196340"/>
            <a:ext cx="104565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/>
              <a:t>Copy the following code into 3 files, and compile them together to an executable file. Find the bugs if there are some.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8B9388A-91F5-E140-AFCC-7D6812DE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93" y="2707833"/>
            <a:ext cx="4427425" cy="349755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2147483647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　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；</a:t>
            </a:r>
          </a:p>
          <a:p>
            <a:pPr marL="0" indent="0">
              <a:buNone/>
            </a:pPr>
            <a:br>
              <a:rPr lang="zh-CN" altLang="en-US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cout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&lt;&lt;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“The result is ”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&lt;&lt; result &lt;&lt; </a:t>
            </a:r>
            <a:r>
              <a:rPr lang="en-US" altLang="zh-CN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endl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BA855-10FD-534E-8E52-A5F06D4A46A1}"/>
              </a:ext>
            </a:extLst>
          </p:cNvPr>
          <p:cNvSpPr/>
          <p:nvPr/>
        </p:nvSpPr>
        <p:spPr>
          <a:xfrm>
            <a:off x="550693" y="2351065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DF7EB4-5BFB-994F-84F0-CCED7D69F352}"/>
              </a:ext>
            </a:extLst>
          </p:cNvPr>
          <p:cNvSpPr txBox="1">
            <a:spLocks/>
          </p:cNvSpPr>
          <p:nvPr/>
        </p:nvSpPr>
        <p:spPr>
          <a:xfrm>
            <a:off x="5659595" y="2707833"/>
            <a:ext cx="4324186" cy="778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E42C64-5F38-3B4D-B7EB-746816285F17}"/>
              </a:ext>
            </a:extLst>
          </p:cNvPr>
          <p:cNvSpPr/>
          <p:nvPr/>
        </p:nvSpPr>
        <p:spPr>
          <a:xfrm>
            <a:off x="5556894" y="2351064"/>
            <a:ext cx="8819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add.h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3510EBD-4392-3743-A4AA-921B61A60F2B}"/>
              </a:ext>
            </a:extLst>
          </p:cNvPr>
          <p:cNvSpPr txBox="1">
            <a:spLocks/>
          </p:cNvSpPr>
          <p:nvPr/>
        </p:nvSpPr>
        <p:spPr>
          <a:xfrm>
            <a:off x="5659595" y="4140876"/>
            <a:ext cx="4324186" cy="16441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100" dirty="0" err="1">
                <a:solidFill>
                  <a:srgbClr val="A31515"/>
                </a:solidFill>
                <a:latin typeface="Menlo" panose="020B0609030804020204" pitchFamily="49" charset="0"/>
              </a:rPr>
              <a:t>add.h</a:t>
            </a:r>
            <a:r>
              <a:rPr lang="en-US" altLang="zh-CN" sz="11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795E26"/>
                </a:solidFill>
                <a:latin typeface="Menlo" panose="020B0609030804020204" pitchFamily="49" charset="0"/>
              </a:rPr>
              <a:t>Add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number1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1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solidFill>
                  <a:srgbClr val="001080"/>
                </a:solidFill>
                <a:latin typeface="Menlo" panose="020B0609030804020204" pitchFamily="49" charset="0"/>
              </a:rPr>
              <a:t>number2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 n1 + n2;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br>
              <a:rPr lang="en-US" altLang="zh-CN" sz="11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CN" sz="11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2A2542-E812-4242-BF6E-792156F4A80A}"/>
              </a:ext>
            </a:extLst>
          </p:cNvPr>
          <p:cNvSpPr/>
          <p:nvPr/>
        </p:nvSpPr>
        <p:spPr>
          <a:xfrm>
            <a:off x="5556894" y="3784107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add.cpp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28464" y="1037307"/>
            <a:ext cx="10735235" cy="2175669"/>
          </a:xfrm>
        </p:spPr>
        <p:txBody>
          <a:bodyPr>
            <a:normAutofit fontScale="67500" lnSpcReduction="20000"/>
          </a:bodyPr>
          <a:lstStyle/>
          <a:p>
            <a:r>
              <a:rPr lang="en-US" altLang="zh-CN" sz="3600" b="1" dirty="0">
                <a:solidFill>
                  <a:srgbClr val="00B0F0"/>
                </a:solidFill>
              </a:rPr>
              <a:t>Step two</a:t>
            </a:r>
            <a:r>
              <a:rPr lang="en-US" altLang="zh-CN" sz="3600" dirty="0">
                <a:solidFill>
                  <a:schemeClr val="tx1"/>
                </a:solidFill>
              </a:rPr>
              <a:t>: </a:t>
            </a:r>
            <a:r>
              <a:rPr lang="en-US" altLang="zh-CN" sz="3600" dirty="0"/>
              <a:t>Check requirements for running WSL 2</a:t>
            </a:r>
          </a:p>
          <a:p>
            <a:pPr marL="0" indent="0" algn="l">
              <a:buNone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update to WSL 2, you must be running Windows 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x64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1903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18362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For ARM64 systems: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Version 2004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higher, with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19041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 higher.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check your version and build number,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Windows logo key + 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type </a:t>
            </a:r>
            <a:r>
              <a:rPr lang="en-US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winver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select </a:t>
            </a:r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573016"/>
            <a:ext cx="3800475" cy="219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212976"/>
            <a:ext cx="3704058" cy="3600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5440" y="458112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530120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52950" y="4293096"/>
            <a:ext cx="1359274" cy="188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76320" y="6453336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2175669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three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Enable Virtual Machine feature</a:t>
            </a:r>
          </a:p>
          <a:p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Open PowerShell as Administrator and run: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dism.exe /online /enable-feature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featurename:VirtualMachinePlatform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/all /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norestart</a:t>
            </a:r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080544"/>
            <a:ext cx="9182100" cy="2524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55640" y="3573016"/>
            <a:ext cx="66967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1424" y="5830148"/>
            <a:ext cx="88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Restart</a:t>
            </a:r>
            <a:r>
              <a:rPr lang="en-US" altLang="zh-CN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your machine to complete the WSL install and update to WSL 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" y="2492897"/>
            <a:ext cx="4097808" cy="3227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3" y="2523610"/>
            <a:ext cx="4032448" cy="31526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81" y="2723796"/>
            <a:ext cx="3725590" cy="29127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1584" y="4341371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61828" y="533074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681913" y="529294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B2F67C53-8D13-781F-C686-EAE3AB20ED34}"/>
              </a:ext>
            </a:extLst>
          </p:cNvPr>
          <p:cNvSpPr txBox="1">
            <a:spLocks/>
          </p:cNvSpPr>
          <p:nvPr/>
        </p:nvSpPr>
        <p:spPr>
          <a:xfrm>
            <a:off x="1265441" y="366221"/>
            <a:ext cx="10515600" cy="2069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B0F0"/>
                </a:solidFill>
              </a:rPr>
              <a:t>Step four</a:t>
            </a:r>
            <a:r>
              <a:rPr lang="en-US" altLang="zh-CN" dirty="0"/>
              <a:t>: Download the Linux kernel update package</a:t>
            </a:r>
          </a:p>
          <a:p>
            <a:r>
              <a:rPr lang="en-US" altLang="zh-CN" dirty="0"/>
              <a:t>Download the latest package and run the update package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linkClick r:id="rId5"/>
              </a:rPr>
              <a:t>https://wslstorestorage.blob.core.windows.net/wslblob/wsl_update_x64.msi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If you're using an ARM64 machine, please download the </a:t>
            </a:r>
            <a:r>
              <a:rPr lang="en-US" altLang="zh-CN" b="1" dirty="0"/>
              <a:t>ARM64 package</a:t>
            </a:r>
            <a:r>
              <a:rPr lang="en-US" altLang="zh-CN" dirty="0"/>
              <a:t> instead.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linkClick r:id="rId6"/>
              </a:rPr>
              <a:t>https://wslstorestorage.blob.core.windows.net/wslblob/wsl_update_arm64.msi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44601" y="1253331"/>
            <a:ext cx="11157049" cy="4351338"/>
          </a:xfrm>
        </p:spPr>
        <p:txBody>
          <a:bodyPr>
            <a:normAutofit fontScale="97500"/>
          </a:bodyPr>
          <a:lstStyle/>
          <a:p>
            <a:pPr algn="l"/>
            <a:r>
              <a:rPr lang="en-US" altLang="zh-CN" b="1" dirty="0">
                <a:solidFill>
                  <a:srgbClr val="00B0F0"/>
                </a:solidFill>
              </a:rPr>
              <a:t>Step five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/>
              <a:t>Set WSL 2 as your default version</a:t>
            </a:r>
          </a:p>
          <a:p>
            <a:pPr algn="l"/>
            <a:r>
              <a:rPr lang="en-US" altLang="zh-CN" dirty="0"/>
              <a:t>Open PowerShell and run this command to set WSL 2 as the default version : 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SFMono-Regular"/>
              </a:rPr>
              <a:t>wsl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SFMono-Regular"/>
              </a:rPr>
              <a:t> --set-default-version 2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9163050" cy="1514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5560" y="3429000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1507</Words>
  <Application>Microsoft Office PowerPoint</Application>
  <PresentationFormat>宽屏</PresentationFormat>
  <Paragraphs>166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Menlo</vt:lpstr>
      <vt:lpstr>SFMono-Regular</vt:lpstr>
      <vt:lpstr>等线</vt:lpstr>
      <vt:lpstr>Arial</vt:lpstr>
      <vt:lpstr>Calibri</vt:lpstr>
      <vt:lpstr>Franklin Gothic Demi</vt:lpstr>
      <vt:lpstr>Franklin Gothic Medium</vt:lpstr>
      <vt:lpstr>Microsoft Himalaya</vt:lpstr>
      <vt:lpstr>Segoe UI</vt:lpstr>
      <vt:lpstr>Wingdings</vt:lpstr>
      <vt:lpstr>Office 主题</vt:lpstr>
      <vt:lpstr>Image</vt:lpstr>
      <vt:lpstr>C/C++ Program Design</vt:lpstr>
      <vt:lpstr>Environment Configuration</vt:lpstr>
      <vt:lpstr>1.1 Install WSL on Windows 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PowerPoint 演示文稿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2.1 Install CLT on macOS</vt:lpstr>
      <vt:lpstr>2.2 Verify LLVM on macOS</vt:lpstr>
      <vt:lpstr>3.Download and install editor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Exercises</vt:lpstr>
      <vt:lpstr>6.2 Exercises</vt:lpstr>
    </vt:vector>
  </TitlesOfParts>
  <Company>Southern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maydlee@163.com</cp:lastModifiedBy>
  <cp:revision>267</cp:revision>
  <dcterms:created xsi:type="dcterms:W3CDTF">2020-09-05T08:11:00Z</dcterms:created>
  <dcterms:modified xsi:type="dcterms:W3CDTF">2022-09-07T13:51:59Z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2052-11.1.0.10700</vt:lpwstr>
  </property>
</Properties>
</file>